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0" r:id="rId4"/>
    <p:sldId id="261"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8" d="100"/>
          <a:sy n="88" d="100"/>
        </p:scale>
        <p:origin x="14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64203C1-116A-4357-85DF-54514C644C6E}" type="datetimeFigureOut">
              <a:rPr lang="en-US" smtClean="0"/>
              <a:t>10/22/2019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C8D8BA-3906-4E54-8D65-D38E883BDEDE}" type="slidenum">
              <a:rPr lang="en-US" smtClean="0"/>
              <a:t>‹#›</a:t>
            </a:fld>
            <a:endParaRPr lang="en-US"/>
          </a:p>
        </p:txBody>
      </p:sp>
    </p:spTree>
    <p:extLst>
      <p:ext uri="{BB962C8B-B14F-4D97-AF65-F5344CB8AC3E}">
        <p14:creationId xmlns:p14="http://schemas.microsoft.com/office/powerpoint/2010/main" val="3084793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4203C1-116A-4357-85DF-54514C644C6E}" type="datetimeFigureOut">
              <a:rPr lang="en-US" smtClean="0"/>
              <a:t>10/22/2019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C8D8BA-3906-4E54-8D65-D38E883BDEDE}" type="slidenum">
              <a:rPr lang="en-US" smtClean="0"/>
              <a:t>‹#›</a:t>
            </a:fld>
            <a:endParaRPr lang="en-US"/>
          </a:p>
        </p:txBody>
      </p:sp>
    </p:spTree>
    <p:extLst>
      <p:ext uri="{BB962C8B-B14F-4D97-AF65-F5344CB8AC3E}">
        <p14:creationId xmlns:p14="http://schemas.microsoft.com/office/powerpoint/2010/main" val="26145702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4203C1-116A-4357-85DF-54514C644C6E}" type="datetimeFigureOut">
              <a:rPr lang="en-US" smtClean="0"/>
              <a:t>10/22/2019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C8D8BA-3906-4E54-8D65-D38E883BDEDE}" type="slidenum">
              <a:rPr lang="en-US" smtClean="0"/>
              <a:t>‹#›</a:t>
            </a:fld>
            <a:endParaRPr lang="en-US"/>
          </a:p>
        </p:txBody>
      </p:sp>
    </p:spTree>
    <p:extLst>
      <p:ext uri="{BB962C8B-B14F-4D97-AF65-F5344CB8AC3E}">
        <p14:creationId xmlns:p14="http://schemas.microsoft.com/office/powerpoint/2010/main" val="1871153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7"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vi-VN"/>
              <a:t>Bấm để sửa kiểu tiêu đề Bản cái</a:t>
            </a:r>
            <a:endParaRPr lang="en-US" dirty="0"/>
          </a:p>
        </p:txBody>
      </p:sp>
      <p:sp>
        <p:nvSpPr>
          <p:cNvPr id="18" name="Text Placeholder 2"/>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vi-VN"/>
              <a:t>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19" name="Date Placeholder 3"/>
          <p:cNvSpPr>
            <a:spLocks noGrp="1"/>
          </p:cNvSpPr>
          <p:nvPr>
            <p:ph type="dt" sz="half" idx="2"/>
          </p:nvPr>
        </p:nvSpPr>
        <p:spPr>
          <a:xfrm>
            <a:off x="628650" y="6416675"/>
            <a:ext cx="2057400" cy="365125"/>
          </a:xfrm>
          <a:prstGeom prst="rect">
            <a:avLst/>
          </a:prstGeom>
        </p:spPr>
        <p:txBody>
          <a:bodyPr vert="horz" lIns="91440" tIns="45720" rIns="91440" bIns="45720" rtlCol="0" anchor="ctr"/>
          <a:lstStyle>
            <a:lvl1pPr algn="l">
              <a:defRPr sz="900" u="none">
                <a:solidFill>
                  <a:schemeClr val="tx1">
                    <a:tint val="75000"/>
                  </a:schemeClr>
                </a:solidFill>
              </a:defRPr>
            </a:lvl1pPr>
          </a:lstStyle>
          <a:p>
            <a:fld id="{1D8BD707-D9CF-40AE-B4C6-C98DA3205C09}" type="datetimeFigureOut">
              <a:rPr lang="en-US" smtClean="0">
                <a:solidFill>
                  <a:prstClr val="black">
                    <a:tint val="75000"/>
                  </a:prstClr>
                </a:solidFill>
              </a:rPr>
              <a:pPr/>
              <a:t>10/22/2019</a:t>
            </a:fld>
            <a:endParaRPr lang="en-US">
              <a:solidFill>
                <a:prstClr val="black">
                  <a:tint val="75000"/>
                </a:prstClr>
              </a:solidFill>
            </a:endParaRPr>
          </a:p>
        </p:txBody>
      </p:sp>
      <p:sp>
        <p:nvSpPr>
          <p:cNvPr id="20" name="Footer Placeholder 4"/>
          <p:cNvSpPr>
            <a:spLocks noGrp="1"/>
          </p:cNvSpPr>
          <p:nvPr>
            <p:ph type="ftr" sz="quarter" idx="3"/>
          </p:nvPr>
        </p:nvSpPr>
        <p:spPr>
          <a:xfrm>
            <a:off x="3028950" y="6416675"/>
            <a:ext cx="3086100" cy="365125"/>
          </a:xfrm>
          <a:prstGeom prst="rect">
            <a:avLst/>
          </a:prstGeom>
        </p:spPr>
        <p:txBody>
          <a:bodyPr vert="horz" lIns="91440" tIns="45720" rIns="91440" bIns="45720" rtlCol="0" anchor="ctr"/>
          <a:lstStyle>
            <a:lvl1pPr algn="ctr">
              <a:defRPr sz="900" u="none">
                <a:solidFill>
                  <a:schemeClr val="tx1">
                    <a:tint val="75000"/>
                  </a:schemeClr>
                </a:solidFill>
              </a:defRPr>
            </a:lvl1pPr>
          </a:lstStyle>
          <a:p>
            <a:endParaRPr lang="en-US">
              <a:solidFill>
                <a:prstClr val="black">
                  <a:tint val="75000"/>
                </a:prstClr>
              </a:solidFill>
            </a:endParaRPr>
          </a:p>
        </p:txBody>
      </p:sp>
      <p:sp>
        <p:nvSpPr>
          <p:cNvPr id="21" name="Slide Number Placeholder 5"/>
          <p:cNvSpPr>
            <a:spLocks noGrp="1"/>
          </p:cNvSpPr>
          <p:nvPr>
            <p:ph type="sldNum" sz="quarter" idx="4"/>
          </p:nvPr>
        </p:nvSpPr>
        <p:spPr>
          <a:xfrm>
            <a:off x="6457950" y="6416675"/>
            <a:ext cx="2057400" cy="365125"/>
          </a:xfrm>
          <a:prstGeom prst="rect">
            <a:avLst/>
          </a:prstGeom>
        </p:spPr>
        <p:txBody>
          <a:bodyPr vert="horz" lIns="91440" tIns="45720" rIns="91440" bIns="45720" rtlCol="0" anchor="ctr"/>
          <a:lstStyle>
            <a:lvl1pPr algn="r">
              <a:defRPr sz="900" u="none">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75" y="-1"/>
            <a:ext cx="9150275" cy="6858001"/>
          </a:xfrm>
          <a:prstGeom prst="rect">
            <a:avLst/>
          </a:prstGeom>
        </p:spPr>
      </p:pic>
      <p:sp>
        <p:nvSpPr>
          <p:cNvPr id="23" name="Rounded Rectangle 22"/>
          <p:cNvSpPr/>
          <p:nvPr userDrawn="1"/>
        </p:nvSpPr>
        <p:spPr>
          <a:xfrm>
            <a:off x="457200"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NHÂN</a:t>
            </a:r>
            <a:r>
              <a:rPr lang="en-US" b="1" u="none" baseline="0" smtClean="0">
                <a:solidFill>
                  <a:srgbClr val="002060"/>
                </a:solidFill>
                <a:latin typeface="Times New Roman" panose="02020603050405020304" pitchFamily="18" charset="0"/>
                <a:cs typeface="Times New Roman" panose="02020603050405020304" pitchFamily="18" charset="0"/>
              </a:rPr>
              <a:t> VĂN</a:t>
            </a:r>
            <a:endParaRPr lang="en-US" b="1" u="none">
              <a:solidFill>
                <a:srgbClr val="002060"/>
              </a:solidFill>
              <a:latin typeface="Times New Roman" panose="02020603050405020304" pitchFamily="18" charset="0"/>
              <a:cs typeface="Times New Roman" panose="02020603050405020304" pitchFamily="18" charset="0"/>
            </a:endParaRPr>
          </a:p>
        </p:txBody>
      </p:sp>
      <p:sp>
        <p:nvSpPr>
          <p:cNvPr id="24" name="Rounded Rectangle 23"/>
          <p:cNvSpPr/>
          <p:nvPr userDrawn="1"/>
        </p:nvSpPr>
        <p:spPr>
          <a:xfrm>
            <a:off x="2626061"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SÁNG</a:t>
            </a:r>
            <a:r>
              <a:rPr lang="en-US" b="1" u="none" baseline="0" smtClean="0">
                <a:solidFill>
                  <a:srgbClr val="002060"/>
                </a:solidFill>
                <a:latin typeface="Times New Roman" panose="02020603050405020304" pitchFamily="18" charset="0"/>
                <a:cs typeface="Times New Roman" panose="02020603050405020304" pitchFamily="18" charset="0"/>
              </a:rPr>
              <a:t> TẠO</a:t>
            </a:r>
            <a:endParaRPr lang="en-US" b="1" u="none">
              <a:solidFill>
                <a:srgbClr val="002060"/>
              </a:solidFill>
              <a:latin typeface="Times New Roman" panose="02020603050405020304" pitchFamily="18" charset="0"/>
              <a:cs typeface="Times New Roman" panose="02020603050405020304" pitchFamily="18" charset="0"/>
            </a:endParaRPr>
          </a:p>
        </p:txBody>
      </p:sp>
      <p:sp>
        <p:nvSpPr>
          <p:cNvPr id="25" name="Rounded Rectangle 24"/>
          <p:cNvSpPr/>
          <p:nvPr userDrawn="1"/>
        </p:nvSpPr>
        <p:spPr>
          <a:xfrm>
            <a:off x="4794922"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PHÁT</a:t>
            </a:r>
            <a:r>
              <a:rPr lang="en-US" b="1" u="none" baseline="0" smtClean="0">
                <a:solidFill>
                  <a:srgbClr val="002060"/>
                </a:solidFill>
                <a:latin typeface="Times New Roman" panose="02020603050405020304" pitchFamily="18" charset="0"/>
                <a:cs typeface="Times New Roman" panose="02020603050405020304" pitchFamily="18" charset="0"/>
              </a:rPr>
              <a:t> TRIỂN</a:t>
            </a:r>
            <a:endParaRPr lang="en-US" b="1" u="none">
              <a:solidFill>
                <a:srgbClr val="002060"/>
              </a:solidFill>
              <a:latin typeface="Times New Roman" panose="02020603050405020304" pitchFamily="18" charset="0"/>
              <a:cs typeface="Times New Roman" panose="02020603050405020304" pitchFamily="18" charset="0"/>
            </a:endParaRPr>
          </a:p>
        </p:txBody>
      </p:sp>
      <p:sp>
        <p:nvSpPr>
          <p:cNvPr id="26" name="Rounded Rectangle 25"/>
          <p:cNvSpPr/>
          <p:nvPr userDrawn="1"/>
        </p:nvSpPr>
        <p:spPr>
          <a:xfrm>
            <a:off x="6963784"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BỀN</a:t>
            </a:r>
            <a:r>
              <a:rPr lang="en-US" b="1" u="none" baseline="0" smtClean="0">
                <a:solidFill>
                  <a:srgbClr val="002060"/>
                </a:solidFill>
                <a:latin typeface="Times New Roman" panose="02020603050405020304" pitchFamily="18" charset="0"/>
                <a:cs typeface="Times New Roman" panose="02020603050405020304" pitchFamily="18" charset="0"/>
              </a:rPr>
              <a:t> VỮNG</a:t>
            </a:r>
            <a:endParaRPr lang="en-US" b="1" u="none">
              <a:solidFill>
                <a:srgbClr val="002060"/>
              </a:solidFill>
              <a:latin typeface="Times New Roman" panose="02020603050405020304" pitchFamily="18" charset="0"/>
              <a:cs typeface="Times New Roman" panose="02020603050405020304" pitchFamily="18" charset="0"/>
            </a:endParaRPr>
          </a:p>
        </p:txBody>
      </p:sp>
      <p:cxnSp>
        <p:nvCxnSpPr>
          <p:cNvPr id="27" name="Straight Connector 26"/>
          <p:cNvCxnSpPr/>
          <p:nvPr userDrawn="1"/>
        </p:nvCxnSpPr>
        <p:spPr>
          <a:xfrm>
            <a:off x="457200" y="6248400"/>
            <a:ext cx="81534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3569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64203C1-116A-4357-85DF-54514C644C6E}" type="datetimeFigureOut">
              <a:rPr lang="en-US" smtClean="0"/>
              <a:t>10/22/2019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C8D8BA-3906-4E54-8D65-D38E883BDEDE}" type="slidenum">
              <a:rPr lang="en-US" smtClean="0"/>
              <a:t>‹#›</a:t>
            </a:fld>
            <a:endParaRPr lang="en-US"/>
          </a:p>
        </p:txBody>
      </p:sp>
      <p:sp>
        <p:nvSpPr>
          <p:cNvPr id="7" name="Rectangle 6"/>
          <p:cNvSpPr/>
          <p:nvPr userDrawn="1"/>
        </p:nvSpPr>
        <p:spPr>
          <a:xfrm>
            <a:off x="0" y="185738"/>
            <a:ext cx="9144000" cy="6669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71368" y="275432"/>
            <a:ext cx="7643981" cy="487586"/>
          </a:xfrm>
        </p:spPr>
        <p:txBody>
          <a:bodyPr>
            <a:noAutofit/>
          </a:bodyPr>
          <a:lstStyle>
            <a:lvl1pPr>
              <a:defRPr sz="2500" b="1">
                <a:solidFill>
                  <a:srgbClr val="0070C0"/>
                </a:solidFill>
                <a:latin typeface="Times New Roman" panose="02020603050405020304" pitchFamily="18" charset="0"/>
                <a:cs typeface="Times New Roman" panose="02020603050405020304" pitchFamily="18"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462579" y="897558"/>
            <a:ext cx="8143540" cy="5245057"/>
          </a:xfrm>
          <a:blipFill>
            <a:blip r:embed="rId2"/>
            <a:tile tx="0" ty="0" sx="100000" sy="100000" flip="none" algn="tl"/>
          </a:blipFill>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0047" y="220582"/>
            <a:ext cx="1122708" cy="587283"/>
          </a:xfrm>
          <a:prstGeom prst="rect">
            <a:avLst/>
          </a:prstGeom>
        </p:spPr>
      </p:pic>
      <p:cxnSp>
        <p:nvCxnSpPr>
          <p:cNvPr id="13" name="Straight Connector 12"/>
          <p:cNvCxnSpPr/>
          <p:nvPr userDrawn="1"/>
        </p:nvCxnSpPr>
        <p:spPr>
          <a:xfrm>
            <a:off x="871368" y="199066"/>
            <a:ext cx="0" cy="632130"/>
          </a:xfrm>
          <a:prstGeom prst="line">
            <a:avLst/>
          </a:prstGeom>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1055987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4203C1-116A-4357-85DF-54514C644C6E}" type="datetimeFigureOut">
              <a:rPr lang="en-US" smtClean="0"/>
              <a:t>10/22/2019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C8D8BA-3906-4E54-8D65-D38E883BDEDE}" type="slidenum">
              <a:rPr lang="en-US" smtClean="0"/>
              <a:t>‹#›</a:t>
            </a:fld>
            <a:endParaRPr lang="en-US"/>
          </a:p>
        </p:txBody>
      </p:sp>
    </p:spTree>
    <p:extLst>
      <p:ext uri="{BB962C8B-B14F-4D97-AF65-F5344CB8AC3E}">
        <p14:creationId xmlns:p14="http://schemas.microsoft.com/office/powerpoint/2010/main" val="137255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64203C1-116A-4357-85DF-54514C644C6E}" type="datetimeFigureOut">
              <a:rPr lang="en-US" smtClean="0"/>
              <a:t>10/22/2019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C8D8BA-3906-4E54-8D65-D38E883BDEDE}" type="slidenum">
              <a:rPr lang="en-US" smtClean="0"/>
              <a:t>‹#›</a:t>
            </a:fld>
            <a:endParaRPr lang="en-US"/>
          </a:p>
        </p:txBody>
      </p:sp>
    </p:spTree>
    <p:extLst>
      <p:ext uri="{BB962C8B-B14F-4D97-AF65-F5344CB8AC3E}">
        <p14:creationId xmlns:p14="http://schemas.microsoft.com/office/powerpoint/2010/main" val="361859627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4203C1-116A-4357-85DF-54514C644C6E}" type="datetimeFigureOut">
              <a:rPr lang="en-US" smtClean="0"/>
              <a:t>10/22/2019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C8D8BA-3906-4E54-8D65-D38E883BDEDE}" type="slidenum">
              <a:rPr lang="en-US" smtClean="0"/>
              <a:t>‹#›</a:t>
            </a:fld>
            <a:endParaRPr lang="en-US"/>
          </a:p>
        </p:txBody>
      </p:sp>
    </p:spTree>
    <p:extLst>
      <p:ext uri="{BB962C8B-B14F-4D97-AF65-F5344CB8AC3E}">
        <p14:creationId xmlns:p14="http://schemas.microsoft.com/office/powerpoint/2010/main" val="399146082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64203C1-116A-4357-85DF-54514C644C6E}" type="datetimeFigureOut">
              <a:rPr lang="en-US" smtClean="0"/>
              <a:t>10/22/2019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C8D8BA-3906-4E54-8D65-D38E883BDEDE}" type="slidenum">
              <a:rPr lang="en-US" smtClean="0"/>
              <a:t>‹#›</a:t>
            </a:fld>
            <a:endParaRPr lang="en-US"/>
          </a:p>
        </p:txBody>
      </p:sp>
    </p:spTree>
    <p:extLst>
      <p:ext uri="{BB962C8B-B14F-4D97-AF65-F5344CB8AC3E}">
        <p14:creationId xmlns:p14="http://schemas.microsoft.com/office/powerpoint/2010/main" val="1623952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4203C1-116A-4357-85DF-54514C644C6E}" type="datetimeFigureOut">
              <a:rPr lang="en-US" smtClean="0"/>
              <a:t>10/22/2019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C8D8BA-3906-4E54-8D65-D38E883BDEDE}" type="slidenum">
              <a:rPr lang="en-US" smtClean="0"/>
              <a:t>‹#›</a:t>
            </a:fld>
            <a:endParaRPr lang="en-US"/>
          </a:p>
        </p:txBody>
      </p:sp>
    </p:spTree>
    <p:extLst>
      <p:ext uri="{BB962C8B-B14F-4D97-AF65-F5344CB8AC3E}">
        <p14:creationId xmlns:p14="http://schemas.microsoft.com/office/powerpoint/2010/main" val="2614247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4203C1-116A-4357-85DF-54514C644C6E}" type="datetimeFigureOut">
              <a:rPr lang="en-US" smtClean="0"/>
              <a:t>10/22/2019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C8D8BA-3906-4E54-8D65-D38E883BDEDE}" type="slidenum">
              <a:rPr lang="en-US" smtClean="0"/>
              <a:t>‹#›</a:t>
            </a:fld>
            <a:endParaRPr lang="en-US"/>
          </a:p>
        </p:txBody>
      </p:sp>
    </p:spTree>
    <p:extLst>
      <p:ext uri="{BB962C8B-B14F-4D97-AF65-F5344CB8AC3E}">
        <p14:creationId xmlns:p14="http://schemas.microsoft.com/office/powerpoint/2010/main" val="815499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4203C1-116A-4357-85DF-54514C644C6E}" type="datetimeFigureOut">
              <a:rPr lang="en-US" smtClean="0"/>
              <a:t>10/22/2019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C8D8BA-3906-4E54-8D65-D38E883BDEDE}" type="slidenum">
              <a:rPr lang="en-US" smtClean="0"/>
              <a:t>‹#›</a:t>
            </a:fld>
            <a:endParaRPr lang="en-US"/>
          </a:p>
        </p:txBody>
      </p:sp>
    </p:spTree>
    <p:extLst>
      <p:ext uri="{BB962C8B-B14F-4D97-AF65-F5344CB8AC3E}">
        <p14:creationId xmlns:p14="http://schemas.microsoft.com/office/powerpoint/2010/main" val="199394946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4203C1-116A-4357-85DF-54514C644C6E}" type="datetimeFigureOut">
              <a:rPr lang="en-US" smtClean="0"/>
              <a:t>10/22/2019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C8D8BA-3906-4E54-8D65-D38E883BDEDE}" type="slidenum">
              <a:rPr lang="en-US" smtClean="0"/>
              <a:t>‹#›</a:t>
            </a:fld>
            <a:endParaRPr lang="en-US"/>
          </a:p>
        </p:txBody>
      </p:sp>
      <p:sp>
        <p:nvSpPr>
          <p:cNvPr id="7" name="Title Placeholder 1"/>
          <p:cNvSpPr txBox="1">
            <a:spLocks/>
          </p:cNvSpPr>
          <p:nvPr userDrawn="1"/>
        </p:nvSpPr>
        <p:spPr>
          <a:xfrm>
            <a:off x="628650" y="365126"/>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vi-VN" smtClean="0"/>
              <a:t>Bấm để sửa kiểu tiêu đề Bản cái</a:t>
            </a:r>
            <a:endParaRPr lang="en-US" dirty="0"/>
          </a:p>
        </p:txBody>
      </p:sp>
      <p:sp>
        <p:nvSpPr>
          <p:cNvPr id="8" name="Text Placeholder 2"/>
          <p:cNvSpPr txBox="1">
            <a:spLocks/>
          </p:cNvSpPr>
          <p:nvPr userDrawn="1"/>
        </p:nvSpPr>
        <p:spPr>
          <a:xfrm>
            <a:off x="628650" y="1825625"/>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mtClean="0"/>
              <a:t>Chỉnh sửa kiểu văn bản của Bản cái</a:t>
            </a:r>
          </a:p>
          <a:p>
            <a:pPr lvl="1"/>
            <a:r>
              <a:rPr lang="vi-VN" smtClean="0"/>
              <a:t>Mức hai</a:t>
            </a:r>
          </a:p>
          <a:p>
            <a:pPr lvl="2"/>
            <a:r>
              <a:rPr lang="vi-VN" smtClean="0"/>
              <a:t>Mức ba</a:t>
            </a:r>
          </a:p>
          <a:p>
            <a:pPr lvl="3"/>
            <a:r>
              <a:rPr lang="vi-VN" smtClean="0"/>
              <a:t>Mức bốn</a:t>
            </a:r>
          </a:p>
          <a:p>
            <a:pPr lvl="4"/>
            <a:r>
              <a:rPr lang="vi-VN" smtClean="0"/>
              <a:t>Mức năm</a:t>
            </a:r>
            <a:endParaRPr lang="en-US" dirty="0"/>
          </a:p>
        </p:txBody>
      </p:sp>
      <p:sp>
        <p:nvSpPr>
          <p:cNvPr id="9" name="Date Placeholder 3"/>
          <p:cNvSpPr txBox="1">
            <a:spLocks/>
          </p:cNvSpPr>
          <p:nvPr userDrawn="1"/>
        </p:nvSpPr>
        <p:spPr>
          <a:xfrm>
            <a:off x="628650" y="6416675"/>
            <a:ext cx="2057400" cy="365125"/>
          </a:xfrm>
          <a:prstGeom prst="rect">
            <a:avLst/>
          </a:prstGeom>
        </p:spPr>
        <p:txBody>
          <a:bodyPr vert="horz" lIns="91440" tIns="45720" rIns="91440" bIns="45720" rtlCol="0" anchor="ctr"/>
          <a:lstStyle>
            <a:defPPr>
              <a:defRPr lang="en-US"/>
            </a:defPPr>
            <a:lvl1pPr marL="0" algn="l" defTabSz="914400" rtl="0" eaLnBrk="1" latinLnBrk="0" hangingPunct="1">
              <a:defRPr sz="900" u="none"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D8BD707-D9CF-40AE-B4C6-C98DA3205C09}" type="datetimeFigureOut">
              <a:rPr lang="en-US" smtClean="0">
                <a:solidFill>
                  <a:prstClr val="black">
                    <a:tint val="75000"/>
                  </a:prstClr>
                </a:solidFill>
              </a:rPr>
              <a:pPr/>
              <a:t>10/22/2019</a:t>
            </a:fld>
            <a:endParaRPr lang="en-US">
              <a:solidFill>
                <a:prstClr val="black">
                  <a:tint val="75000"/>
                </a:prstClr>
              </a:solidFill>
            </a:endParaRPr>
          </a:p>
        </p:txBody>
      </p:sp>
      <p:sp>
        <p:nvSpPr>
          <p:cNvPr id="10" name="Slide Number Placeholder 5"/>
          <p:cNvSpPr txBox="1">
            <a:spLocks/>
          </p:cNvSpPr>
          <p:nvPr userDrawn="1"/>
        </p:nvSpPr>
        <p:spPr>
          <a:xfrm>
            <a:off x="6457950" y="64166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900" u="none"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11" name="Picture 10"/>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275" y="-1"/>
            <a:ext cx="9150275" cy="6858001"/>
          </a:xfrm>
          <a:prstGeom prst="rect">
            <a:avLst/>
          </a:prstGeom>
        </p:spPr>
      </p:pic>
      <p:sp>
        <p:nvSpPr>
          <p:cNvPr id="12" name="Rounded Rectangle 11"/>
          <p:cNvSpPr/>
          <p:nvPr userDrawn="1"/>
        </p:nvSpPr>
        <p:spPr>
          <a:xfrm>
            <a:off x="457200"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NHÂN</a:t>
            </a:r>
            <a:r>
              <a:rPr lang="en-US" b="1" u="none" baseline="0" smtClean="0">
                <a:solidFill>
                  <a:srgbClr val="002060"/>
                </a:solidFill>
                <a:latin typeface="Times New Roman" panose="02020603050405020304" pitchFamily="18" charset="0"/>
                <a:cs typeface="Times New Roman" panose="02020603050405020304" pitchFamily="18" charset="0"/>
              </a:rPr>
              <a:t> VĂN</a:t>
            </a:r>
            <a:endParaRPr lang="en-US" b="1" u="none">
              <a:solidFill>
                <a:srgbClr val="002060"/>
              </a:solidFill>
              <a:latin typeface="Times New Roman" panose="02020603050405020304" pitchFamily="18" charset="0"/>
              <a:cs typeface="Times New Roman" panose="02020603050405020304" pitchFamily="18" charset="0"/>
            </a:endParaRPr>
          </a:p>
        </p:txBody>
      </p:sp>
      <p:sp>
        <p:nvSpPr>
          <p:cNvPr id="13" name="Rounded Rectangle 12"/>
          <p:cNvSpPr/>
          <p:nvPr userDrawn="1"/>
        </p:nvSpPr>
        <p:spPr>
          <a:xfrm>
            <a:off x="2626061"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SÁNG</a:t>
            </a:r>
            <a:r>
              <a:rPr lang="en-US" b="1" u="none" baseline="0" smtClean="0">
                <a:solidFill>
                  <a:srgbClr val="002060"/>
                </a:solidFill>
                <a:latin typeface="Times New Roman" panose="02020603050405020304" pitchFamily="18" charset="0"/>
                <a:cs typeface="Times New Roman" panose="02020603050405020304" pitchFamily="18" charset="0"/>
              </a:rPr>
              <a:t> TẠO</a:t>
            </a:r>
            <a:endParaRPr lang="en-US" b="1" u="none">
              <a:solidFill>
                <a:srgbClr val="002060"/>
              </a:solidFill>
              <a:latin typeface="Times New Roman" panose="02020603050405020304" pitchFamily="18" charset="0"/>
              <a:cs typeface="Times New Roman" panose="02020603050405020304" pitchFamily="18" charset="0"/>
            </a:endParaRPr>
          </a:p>
        </p:txBody>
      </p:sp>
      <p:sp>
        <p:nvSpPr>
          <p:cNvPr id="14" name="Rounded Rectangle 13"/>
          <p:cNvSpPr/>
          <p:nvPr userDrawn="1"/>
        </p:nvSpPr>
        <p:spPr>
          <a:xfrm>
            <a:off x="4794922"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PHÁT</a:t>
            </a:r>
            <a:r>
              <a:rPr lang="en-US" b="1" u="none" baseline="0" smtClean="0">
                <a:solidFill>
                  <a:srgbClr val="002060"/>
                </a:solidFill>
                <a:latin typeface="Times New Roman" panose="02020603050405020304" pitchFamily="18" charset="0"/>
                <a:cs typeface="Times New Roman" panose="02020603050405020304" pitchFamily="18" charset="0"/>
              </a:rPr>
              <a:t> TRIỂN</a:t>
            </a:r>
            <a:endParaRPr lang="en-US" b="1" u="none">
              <a:solidFill>
                <a:srgbClr val="002060"/>
              </a:solidFill>
              <a:latin typeface="Times New Roman" panose="02020603050405020304" pitchFamily="18" charset="0"/>
              <a:cs typeface="Times New Roman" panose="02020603050405020304" pitchFamily="18" charset="0"/>
            </a:endParaRPr>
          </a:p>
        </p:txBody>
      </p:sp>
      <p:sp>
        <p:nvSpPr>
          <p:cNvPr id="15" name="Rounded Rectangle 14"/>
          <p:cNvSpPr/>
          <p:nvPr userDrawn="1"/>
        </p:nvSpPr>
        <p:spPr>
          <a:xfrm>
            <a:off x="6963784"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BỀN</a:t>
            </a:r>
            <a:r>
              <a:rPr lang="en-US" b="1" u="none" baseline="0" smtClean="0">
                <a:solidFill>
                  <a:srgbClr val="002060"/>
                </a:solidFill>
                <a:latin typeface="Times New Roman" panose="02020603050405020304" pitchFamily="18" charset="0"/>
                <a:cs typeface="Times New Roman" panose="02020603050405020304" pitchFamily="18" charset="0"/>
              </a:rPr>
              <a:t> VỮNG</a:t>
            </a:r>
            <a:endParaRPr lang="en-US" b="1" u="none">
              <a:solidFill>
                <a:srgbClr val="002060"/>
              </a:solidFill>
              <a:latin typeface="Times New Roman" panose="02020603050405020304" pitchFamily="18" charset="0"/>
              <a:cs typeface="Times New Roman" panose="02020603050405020304" pitchFamily="18" charset="0"/>
            </a:endParaRPr>
          </a:p>
        </p:txBody>
      </p:sp>
      <p:cxnSp>
        <p:nvCxnSpPr>
          <p:cNvPr id="16" name="Straight Connector 15"/>
          <p:cNvCxnSpPr/>
          <p:nvPr userDrawn="1"/>
        </p:nvCxnSpPr>
        <p:spPr>
          <a:xfrm>
            <a:off x="457200" y="6248400"/>
            <a:ext cx="81534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50392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0" y="2362200"/>
            <a:ext cx="9144000" cy="3048000"/>
          </a:xfrm>
          <a:prstGeom prst="rect">
            <a:avLst/>
          </a:prstGeom>
          <a:noFill/>
          <a:ln>
            <a:noFill/>
          </a:ln>
          <a:effectLst>
            <a:outerShdw dist="35921" dir="2700000" algn="ctr" rotWithShape="0">
              <a:schemeClr val="bg2"/>
            </a:outerShdw>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900" b="1" smtClean="0">
                <a:solidFill>
                  <a:schemeClr val="bg1"/>
                </a:solidFill>
                <a:latin typeface="+mj-lt"/>
                <a:ea typeface="+mj-ea"/>
                <a:cs typeface="+mj-cs"/>
              </a:defRPr>
            </a:lvl1pPr>
            <a:lvl2pPr algn="ctr" rtl="0" fontAlgn="base">
              <a:spcBef>
                <a:spcPct val="0"/>
              </a:spcBef>
              <a:spcAft>
                <a:spcPct val="0"/>
              </a:spcAft>
              <a:defRPr sz="4000">
                <a:solidFill>
                  <a:schemeClr val="tx2"/>
                </a:solidFill>
                <a:latin typeface="Trebuchet MS" pitchFamily="34" charset="0"/>
              </a:defRPr>
            </a:lvl2pPr>
            <a:lvl3pPr algn="ctr" rtl="0" fontAlgn="base">
              <a:spcBef>
                <a:spcPct val="0"/>
              </a:spcBef>
              <a:spcAft>
                <a:spcPct val="0"/>
              </a:spcAft>
              <a:defRPr sz="4000">
                <a:solidFill>
                  <a:schemeClr val="tx2"/>
                </a:solidFill>
                <a:latin typeface="Trebuchet MS" pitchFamily="34" charset="0"/>
              </a:defRPr>
            </a:lvl3pPr>
            <a:lvl4pPr algn="ctr" rtl="0" fontAlgn="base">
              <a:spcBef>
                <a:spcPct val="0"/>
              </a:spcBef>
              <a:spcAft>
                <a:spcPct val="0"/>
              </a:spcAft>
              <a:defRPr sz="4000">
                <a:solidFill>
                  <a:schemeClr val="tx2"/>
                </a:solidFill>
                <a:latin typeface="Trebuchet MS" pitchFamily="34" charset="0"/>
              </a:defRPr>
            </a:lvl4pPr>
            <a:lvl5pPr algn="ctr" rtl="0" fontAlgn="base">
              <a:spcBef>
                <a:spcPct val="0"/>
              </a:spcBef>
              <a:spcAft>
                <a:spcPct val="0"/>
              </a:spcAft>
              <a:defRPr sz="4000">
                <a:solidFill>
                  <a:schemeClr val="tx2"/>
                </a:solidFill>
                <a:latin typeface="Trebuchet MS" pitchFamily="34" charset="0"/>
              </a:defRPr>
            </a:lvl5pPr>
            <a:lvl6pPr marL="457200" algn="ctr" rtl="0" eaLnBrk="1" fontAlgn="base" hangingPunct="1">
              <a:spcBef>
                <a:spcPct val="0"/>
              </a:spcBef>
              <a:spcAft>
                <a:spcPct val="0"/>
              </a:spcAft>
              <a:defRPr sz="4000">
                <a:solidFill>
                  <a:schemeClr val="tx2"/>
                </a:solidFill>
                <a:latin typeface="Trebuchet MS" pitchFamily="34" charset="0"/>
              </a:defRPr>
            </a:lvl6pPr>
            <a:lvl7pPr marL="914400" algn="ctr" rtl="0" eaLnBrk="1" fontAlgn="base" hangingPunct="1">
              <a:spcBef>
                <a:spcPct val="0"/>
              </a:spcBef>
              <a:spcAft>
                <a:spcPct val="0"/>
              </a:spcAft>
              <a:defRPr sz="4000">
                <a:solidFill>
                  <a:schemeClr val="tx2"/>
                </a:solidFill>
                <a:latin typeface="Trebuchet MS" pitchFamily="34" charset="0"/>
              </a:defRPr>
            </a:lvl7pPr>
            <a:lvl8pPr marL="1371600" algn="ctr" rtl="0" eaLnBrk="1" fontAlgn="base" hangingPunct="1">
              <a:spcBef>
                <a:spcPct val="0"/>
              </a:spcBef>
              <a:spcAft>
                <a:spcPct val="0"/>
              </a:spcAft>
              <a:defRPr sz="4000">
                <a:solidFill>
                  <a:schemeClr val="tx2"/>
                </a:solidFill>
                <a:latin typeface="Trebuchet MS" pitchFamily="34" charset="0"/>
              </a:defRPr>
            </a:lvl8pPr>
            <a:lvl9pPr marL="1828800" algn="ctr" rtl="0" eaLnBrk="1" fontAlgn="base" hangingPunct="1">
              <a:spcBef>
                <a:spcPct val="0"/>
              </a:spcBef>
              <a:spcAft>
                <a:spcPct val="0"/>
              </a:spcAft>
              <a:defRPr sz="4000">
                <a:solidFill>
                  <a:schemeClr val="tx2"/>
                </a:solidFill>
                <a:latin typeface="Trebuchet MS" pitchFamily="34" charset="0"/>
              </a:defRPr>
            </a:lvl9pPr>
          </a:lstStyle>
          <a:p>
            <a:r>
              <a:rPr lang="en-US" sz="3200" smtClean="0">
                <a:ln w="19050">
                  <a:solidFill>
                    <a:schemeClr val="bg1"/>
                  </a:solidFill>
                </a:ln>
                <a:solidFill>
                  <a:srgbClr val="FF000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t>BÁO CÁO TỔNG KẾT </a:t>
            </a:r>
            <a:br>
              <a:rPr lang="en-US" sz="3200" smtClean="0">
                <a:ln w="19050">
                  <a:solidFill>
                    <a:schemeClr val="bg1"/>
                  </a:solidFill>
                </a:ln>
                <a:solidFill>
                  <a:srgbClr val="FF000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br>
            <a:r>
              <a:rPr lang="en-US" sz="3200">
                <a:ln w="19050">
                  <a:solidFill>
                    <a:schemeClr val="bg1"/>
                  </a:solidFill>
                </a:ln>
                <a:solidFill>
                  <a:srgbClr val="FF000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t>HOẠT ĐỘNG BAN THANH TRA NHÂN DÂN </a:t>
            </a:r>
            <a:r>
              <a:rPr lang="en-US" sz="3200" smtClean="0">
                <a:ln w="19050">
                  <a:solidFill>
                    <a:schemeClr val="bg1"/>
                  </a:solidFill>
                </a:ln>
                <a:solidFill>
                  <a:srgbClr val="0070C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t>NĂM HỌC 2018 – 2019</a:t>
            </a:r>
          </a:p>
          <a:p>
            <a:r>
              <a:rPr lang="en-US" sz="3200">
                <a:ln w="19050">
                  <a:solidFill>
                    <a:schemeClr val="bg1"/>
                  </a:solidFill>
                </a:ln>
                <a:solidFill>
                  <a:srgbClr val="FF000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t/>
            </a:r>
            <a:br>
              <a:rPr lang="en-US" sz="3200">
                <a:ln w="19050">
                  <a:solidFill>
                    <a:schemeClr val="bg1"/>
                  </a:solidFill>
                </a:ln>
                <a:solidFill>
                  <a:srgbClr val="FF000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br>
            <a:r>
              <a:rPr lang="en-US" sz="3200">
                <a:ln w="19050">
                  <a:solidFill>
                    <a:schemeClr val="bg1"/>
                  </a:solidFill>
                </a:ln>
                <a:solidFill>
                  <a:srgbClr val="FF000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t> VÀ PHƯƠNG HƯỚNG HOẠT ĐỘNG</a:t>
            </a:r>
            <a:br>
              <a:rPr lang="en-US" sz="3200">
                <a:ln w="19050">
                  <a:solidFill>
                    <a:schemeClr val="bg1"/>
                  </a:solidFill>
                </a:ln>
                <a:solidFill>
                  <a:srgbClr val="FF000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br>
            <a:r>
              <a:rPr lang="en-US" sz="3200">
                <a:ln w="19050">
                  <a:solidFill>
                    <a:schemeClr val="bg1"/>
                  </a:solidFill>
                </a:ln>
                <a:solidFill>
                  <a:srgbClr val="FF000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t> </a:t>
            </a:r>
            <a:r>
              <a:rPr lang="en-US" sz="3200" smtClean="0">
                <a:ln w="19050">
                  <a:solidFill>
                    <a:schemeClr val="bg1"/>
                  </a:solidFill>
                </a:ln>
                <a:solidFill>
                  <a:srgbClr val="0070C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t>NĂM HỌC 2019 </a:t>
            </a:r>
            <a:r>
              <a:rPr lang="en-US" sz="3200">
                <a:ln w="19050">
                  <a:solidFill>
                    <a:schemeClr val="bg1"/>
                  </a:solidFill>
                </a:ln>
                <a:solidFill>
                  <a:srgbClr val="0070C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t>- </a:t>
            </a:r>
            <a:r>
              <a:rPr lang="en-US" sz="3200" smtClean="0">
                <a:ln w="19050">
                  <a:solidFill>
                    <a:schemeClr val="bg1"/>
                  </a:solidFill>
                </a:ln>
                <a:solidFill>
                  <a:srgbClr val="0070C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rPr>
              <a:t>2020</a:t>
            </a:r>
            <a:endParaRPr lang="en-US" sz="3200">
              <a:ln w="19050">
                <a:solidFill>
                  <a:schemeClr val="bg1"/>
                </a:solidFill>
              </a:ln>
              <a:solidFill>
                <a:srgbClr val="0070C0"/>
              </a:solidFill>
              <a:effectLst>
                <a:outerShdw blurRad="38100" dist="38100" dir="2700000" algn="tl">
                  <a:srgbClr val="000000">
                    <a:alpha val="43137"/>
                  </a:srgbClr>
                </a:outerShdw>
              </a:effectLst>
              <a:latin typeface="UTM Futura Extra" panose="02040603050506020204" pitchFamily="18" charset="0"/>
              <a:ea typeface="Tahoma" pitchFamily="34" charset="0"/>
              <a:cs typeface="Tahoma"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7035" y="381000"/>
            <a:ext cx="2249929" cy="1541249"/>
          </a:xfrm>
          <a:prstGeom prst="rect">
            <a:avLst/>
          </a:prstGeom>
        </p:spPr>
      </p:pic>
    </p:spTree>
    <p:extLst>
      <p:ext uri="{BB962C8B-B14F-4D97-AF65-F5344CB8AC3E}">
        <p14:creationId xmlns:p14="http://schemas.microsoft.com/office/powerpoint/2010/main" val="35336850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mtClean="0"/>
              <a:t>BÁO CÁO KẾT QUẢ HOẠT ĐỘNG NĂM 2018 - 2019</a:t>
            </a:r>
            <a:endParaRPr lang="en-US"/>
          </a:p>
        </p:txBody>
      </p:sp>
      <p:sp>
        <p:nvSpPr>
          <p:cNvPr id="6" name="Rounded Rectangle 5"/>
          <p:cNvSpPr/>
          <p:nvPr/>
        </p:nvSpPr>
        <p:spPr>
          <a:xfrm>
            <a:off x="522514" y="1143001"/>
            <a:ext cx="8120743" cy="609591"/>
          </a:xfrm>
          <a:prstGeom prst="round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smtClean="0">
                <a:solidFill>
                  <a:srgbClr val="C00000"/>
                </a:solidFill>
              </a:rPr>
              <a:t>1. Giám sát việc thực hiện chủ trương, chính sách của Đảng và pháp luật Nhà nước</a:t>
            </a:r>
            <a:endParaRPr lang="en-US" sz="2000">
              <a:solidFill>
                <a:srgbClr val="C00000"/>
              </a:solidFill>
            </a:endParaRPr>
          </a:p>
        </p:txBody>
      </p:sp>
      <p:sp>
        <p:nvSpPr>
          <p:cNvPr id="7" name="Rounded Rectangle 6"/>
          <p:cNvSpPr/>
          <p:nvPr/>
        </p:nvSpPr>
        <p:spPr>
          <a:xfrm>
            <a:off x="522514" y="1970317"/>
            <a:ext cx="8120743" cy="609591"/>
          </a:xfrm>
          <a:prstGeom prst="round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smtClean="0">
                <a:solidFill>
                  <a:srgbClr val="C00000"/>
                </a:solidFill>
              </a:rPr>
              <a:t>2. Giám sát việc thực hiện Nghị quyết Hội nghị CB,CC,VC</a:t>
            </a:r>
            <a:endParaRPr lang="en-US" sz="2000">
              <a:solidFill>
                <a:srgbClr val="C00000"/>
              </a:solidFill>
            </a:endParaRPr>
          </a:p>
        </p:txBody>
      </p:sp>
      <p:sp>
        <p:nvSpPr>
          <p:cNvPr id="8" name="Rounded Rectangle 7"/>
          <p:cNvSpPr/>
          <p:nvPr/>
        </p:nvSpPr>
        <p:spPr>
          <a:xfrm>
            <a:off x="522514" y="2797633"/>
            <a:ext cx="8120743" cy="609591"/>
          </a:xfrm>
          <a:prstGeom prst="round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smtClean="0">
                <a:solidFill>
                  <a:srgbClr val="C00000"/>
                </a:solidFill>
              </a:rPr>
              <a:t>3. Giám sát việc thực hiện các chế độ chính sách</a:t>
            </a:r>
            <a:endParaRPr lang="en-US" sz="2000">
              <a:solidFill>
                <a:srgbClr val="C00000"/>
              </a:solidFill>
            </a:endParaRPr>
          </a:p>
        </p:txBody>
      </p:sp>
      <p:sp>
        <p:nvSpPr>
          <p:cNvPr id="9" name="Rounded Rectangle 8"/>
          <p:cNvSpPr/>
          <p:nvPr/>
        </p:nvSpPr>
        <p:spPr>
          <a:xfrm>
            <a:off x="522514" y="3624949"/>
            <a:ext cx="8120743" cy="609591"/>
          </a:xfrm>
          <a:prstGeom prst="round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smtClean="0">
                <a:solidFill>
                  <a:srgbClr val="C00000"/>
                </a:solidFill>
              </a:rPr>
              <a:t>4. Giám sát việc thực hiện Quy chế dân chủ trong cơ quan</a:t>
            </a:r>
            <a:endParaRPr lang="en-US" sz="2000">
              <a:solidFill>
                <a:srgbClr val="C00000"/>
              </a:solidFill>
            </a:endParaRPr>
          </a:p>
        </p:txBody>
      </p:sp>
      <p:sp>
        <p:nvSpPr>
          <p:cNvPr id="10" name="Rounded Rectangle 9"/>
          <p:cNvSpPr/>
          <p:nvPr/>
        </p:nvSpPr>
        <p:spPr>
          <a:xfrm>
            <a:off x="522514" y="4452265"/>
            <a:ext cx="8120743" cy="609591"/>
          </a:xfrm>
          <a:prstGeom prst="round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smtClean="0">
                <a:solidFill>
                  <a:srgbClr val="C00000"/>
                </a:solidFill>
              </a:rPr>
              <a:t> 5. Giám sát việc tiếp dân, tiếp nhận đơn thư phản ánh, kiến nghị, khiếu nại và tố cáo</a:t>
            </a:r>
          </a:p>
        </p:txBody>
      </p:sp>
      <p:sp>
        <p:nvSpPr>
          <p:cNvPr id="11" name="Rounded Rectangle 10"/>
          <p:cNvSpPr/>
          <p:nvPr/>
        </p:nvSpPr>
        <p:spPr>
          <a:xfrm>
            <a:off x="522514" y="5279580"/>
            <a:ext cx="8120743" cy="609591"/>
          </a:xfrm>
          <a:prstGeom prst="round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smtClean="0">
                <a:solidFill>
                  <a:srgbClr val="C00000"/>
                </a:solidFill>
              </a:rPr>
              <a:t> 6. Đánh giá hoạt động của Ban thanh tra nhân dân</a:t>
            </a:r>
          </a:p>
        </p:txBody>
      </p:sp>
    </p:spTree>
    <p:extLst>
      <p:ext uri="{BB962C8B-B14F-4D97-AF65-F5344CB8AC3E}">
        <p14:creationId xmlns:p14="http://schemas.microsoft.com/office/powerpoint/2010/main" val="107835434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6"/>
                                        </p:tgtEl>
                                        <p:attrNameLst>
                                          <p:attrName>ppt_x</p:attrName>
                                          <p:attrName>ppt_y</p:attrName>
                                        </p:attrNameLst>
                                      </p:cBhvr>
                                    </p:animMotion>
                                    <p:animRot by="1500000">
                                      <p:cBhvr>
                                        <p:cTn id="7" dur="125" fill="hold">
                                          <p:stCondLst>
                                            <p:cond delay="0"/>
                                          </p:stCondLst>
                                        </p:cTn>
                                        <p:tgtEl>
                                          <p:spTgt spid="6"/>
                                        </p:tgtEl>
                                        <p:attrNameLst>
                                          <p:attrName>r</p:attrName>
                                        </p:attrNameLst>
                                      </p:cBhvr>
                                    </p:animRot>
                                    <p:animRot by="-1500000">
                                      <p:cBhvr>
                                        <p:cTn id="8" dur="125" fill="hold">
                                          <p:stCondLst>
                                            <p:cond delay="125"/>
                                          </p:stCondLst>
                                        </p:cTn>
                                        <p:tgtEl>
                                          <p:spTgt spid="6"/>
                                        </p:tgtEl>
                                        <p:attrNameLst>
                                          <p:attrName>r</p:attrName>
                                        </p:attrNameLst>
                                      </p:cBhvr>
                                    </p:animRot>
                                    <p:animRot by="-1500000">
                                      <p:cBhvr>
                                        <p:cTn id="9" dur="125" fill="hold">
                                          <p:stCondLst>
                                            <p:cond delay="250"/>
                                          </p:stCondLst>
                                        </p:cTn>
                                        <p:tgtEl>
                                          <p:spTgt spid="6"/>
                                        </p:tgtEl>
                                        <p:attrNameLst>
                                          <p:attrName>r</p:attrName>
                                        </p:attrNameLst>
                                      </p:cBhvr>
                                    </p:animRot>
                                    <p:animRot by="1500000">
                                      <p:cBhvr>
                                        <p:cTn id="10" dur="125" fill="hold">
                                          <p:stCondLst>
                                            <p:cond delay="375"/>
                                          </p:stCondLst>
                                        </p:cTn>
                                        <p:tgtEl>
                                          <p:spTgt spid="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0" nodeType="clickEffect">
                                  <p:stCondLst>
                                    <p:cond delay="0"/>
                                  </p:stCondLst>
                                  <p:iterate type="lt">
                                    <p:tmPct val="10000"/>
                                  </p:iterate>
                                  <p:childTnLst>
                                    <p:animMotion origin="layout" path="M 0.0 0.0 L 0.0 -0.07213" pathEditMode="relative" ptsTypes="">
                                      <p:cBhvr>
                                        <p:cTn id="14" dur="250" accel="50000" decel="50000" autoRev="1" fill="hold">
                                          <p:stCondLst>
                                            <p:cond delay="0"/>
                                          </p:stCondLst>
                                        </p:cTn>
                                        <p:tgtEl>
                                          <p:spTgt spid="7"/>
                                        </p:tgtEl>
                                        <p:attrNameLst>
                                          <p:attrName>ppt_x</p:attrName>
                                          <p:attrName>ppt_y</p:attrName>
                                        </p:attrNameLst>
                                      </p:cBhvr>
                                    </p:animMotion>
                                    <p:animRot by="1500000">
                                      <p:cBhvr>
                                        <p:cTn id="15" dur="125" fill="hold">
                                          <p:stCondLst>
                                            <p:cond delay="0"/>
                                          </p:stCondLst>
                                        </p:cTn>
                                        <p:tgtEl>
                                          <p:spTgt spid="7"/>
                                        </p:tgtEl>
                                        <p:attrNameLst>
                                          <p:attrName>r</p:attrName>
                                        </p:attrNameLst>
                                      </p:cBhvr>
                                    </p:animRot>
                                    <p:animRot by="-1500000">
                                      <p:cBhvr>
                                        <p:cTn id="16" dur="125" fill="hold">
                                          <p:stCondLst>
                                            <p:cond delay="125"/>
                                          </p:stCondLst>
                                        </p:cTn>
                                        <p:tgtEl>
                                          <p:spTgt spid="7"/>
                                        </p:tgtEl>
                                        <p:attrNameLst>
                                          <p:attrName>r</p:attrName>
                                        </p:attrNameLst>
                                      </p:cBhvr>
                                    </p:animRot>
                                    <p:animRot by="-1500000">
                                      <p:cBhvr>
                                        <p:cTn id="17" dur="125" fill="hold">
                                          <p:stCondLst>
                                            <p:cond delay="250"/>
                                          </p:stCondLst>
                                        </p:cTn>
                                        <p:tgtEl>
                                          <p:spTgt spid="7"/>
                                        </p:tgtEl>
                                        <p:attrNameLst>
                                          <p:attrName>r</p:attrName>
                                        </p:attrNameLst>
                                      </p:cBhvr>
                                    </p:animRot>
                                    <p:animRot by="1500000">
                                      <p:cBhvr>
                                        <p:cTn id="18" dur="125" fill="hold">
                                          <p:stCondLst>
                                            <p:cond delay="375"/>
                                          </p:stCondLst>
                                        </p:cTn>
                                        <p:tgtEl>
                                          <p:spTgt spid="7"/>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4" presetClass="emph" presetSubtype="0" fill="hold" grpId="0" nodeType="clickEffect">
                                  <p:stCondLst>
                                    <p:cond delay="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34" presetClass="emph" presetSubtype="0" fill="hold" grpId="0" nodeType="clickEffect">
                                  <p:stCondLst>
                                    <p:cond delay="0"/>
                                  </p:stCondLst>
                                  <p:iterate type="lt">
                                    <p:tmPct val="10000"/>
                                  </p:iterate>
                                  <p:childTnLst>
                                    <p:animMotion origin="layout" path="M 0.0 0.0 L 0.0 -0.07213" pathEditMode="relative" ptsTypes="">
                                      <p:cBhvr>
                                        <p:cTn id="30" dur="250" accel="50000" decel="50000" autoRev="1" fill="hold">
                                          <p:stCondLst>
                                            <p:cond delay="0"/>
                                          </p:stCondLst>
                                        </p:cTn>
                                        <p:tgtEl>
                                          <p:spTgt spid="9"/>
                                        </p:tgtEl>
                                        <p:attrNameLst>
                                          <p:attrName>ppt_x</p:attrName>
                                          <p:attrName>ppt_y</p:attrName>
                                        </p:attrNameLst>
                                      </p:cBhvr>
                                    </p:animMotion>
                                    <p:animRot by="1500000">
                                      <p:cBhvr>
                                        <p:cTn id="31" dur="125" fill="hold">
                                          <p:stCondLst>
                                            <p:cond delay="0"/>
                                          </p:stCondLst>
                                        </p:cTn>
                                        <p:tgtEl>
                                          <p:spTgt spid="9"/>
                                        </p:tgtEl>
                                        <p:attrNameLst>
                                          <p:attrName>r</p:attrName>
                                        </p:attrNameLst>
                                      </p:cBhvr>
                                    </p:animRot>
                                    <p:animRot by="-1500000">
                                      <p:cBhvr>
                                        <p:cTn id="32" dur="125" fill="hold">
                                          <p:stCondLst>
                                            <p:cond delay="125"/>
                                          </p:stCondLst>
                                        </p:cTn>
                                        <p:tgtEl>
                                          <p:spTgt spid="9"/>
                                        </p:tgtEl>
                                        <p:attrNameLst>
                                          <p:attrName>r</p:attrName>
                                        </p:attrNameLst>
                                      </p:cBhvr>
                                    </p:animRot>
                                    <p:animRot by="-1500000">
                                      <p:cBhvr>
                                        <p:cTn id="33" dur="125" fill="hold">
                                          <p:stCondLst>
                                            <p:cond delay="250"/>
                                          </p:stCondLst>
                                        </p:cTn>
                                        <p:tgtEl>
                                          <p:spTgt spid="9"/>
                                        </p:tgtEl>
                                        <p:attrNameLst>
                                          <p:attrName>r</p:attrName>
                                        </p:attrNameLst>
                                      </p:cBhvr>
                                    </p:animRot>
                                    <p:animRot by="1500000">
                                      <p:cBhvr>
                                        <p:cTn id="34" dur="125" fill="hold">
                                          <p:stCondLst>
                                            <p:cond delay="375"/>
                                          </p:stCondLst>
                                        </p:cTn>
                                        <p:tgtEl>
                                          <p:spTgt spid="9"/>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34" presetClass="emph" presetSubtype="0" fill="hold" grpId="0" nodeType="clickEffect">
                                  <p:stCondLst>
                                    <p:cond delay="0"/>
                                  </p:stCondLst>
                                  <p:iterate type="lt">
                                    <p:tmPct val="10000"/>
                                  </p:iterate>
                                  <p:childTnLst>
                                    <p:animMotion origin="layout" path="M 0.0 0.0 L 0.0 -0.07213" pathEditMode="relative" ptsTypes="">
                                      <p:cBhvr>
                                        <p:cTn id="38" dur="250" accel="50000" decel="50000" autoRev="1" fill="hold">
                                          <p:stCondLst>
                                            <p:cond delay="0"/>
                                          </p:stCondLst>
                                        </p:cTn>
                                        <p:tgtEl>
                                          <p:spTgt spid="10"/>
                                        </p:tgtEl>
                                        <p:attrNameLst>
                                          <p:attrName>ppt_x</p:attrName>
                                          <p:attrName>ppt_y</p:attrName>
                                        </p:attrNameLst>
                                      </p:cBhvr>
                                    </p:animMotion>
                                    <p:animRot by="1500000">
                                      <p:cBhvr>
                                        <p:cTn id="39" dur="125" fill="hold">
                                          <p:stCondLst>
                                            <p:cond delay="0"/>
                                          </p:stCondLst>
                                        </p:cTn>
                                        <p:tgtEl>
                                          <p:spTgt spid="10"/>
                                        </p:tgtEl>
                                        <p:attrNameLst>
                                          <p:attrName>r</p:attrName>
                                        </p:attrNameLst>
                                      </p:cBhvr>
                                    </p:animRot>
                                    <p:animRot by="-1500000">
                                      <p:cBhvr>
                                        <p:cTn id="40" dur="125" fill="hold">
                                          <p:stCondLst>
                                            <p:cond delay="125"/>
                                          </p:stCondLst>
                                        </p:cTn>
                                        <p:tgtEl>
                                          <p:spTgt spid="10"/>
                                        </p:tgtEl>
                                        <p:attrNameLst>
                                          <p:attrName>r</p:attrName>
                                        </p:attrNameLst>
                                      </p:cBhvr>
                                    </p:animRot>
                                    <p:animRot by="-1500000">
                                      <p:cBhvr>
                                        <p:cTn id="41" dur="125" fill="hold">
                                          <p:stCondLst>
                                            <p:cond delay="250"/>
                                          </p:stCondLst>
                                        </p:cTn>
                                        <p:tgtEl>
                                          <p:spTgt spid="10"/>
                                        </p:tgtEl>
                                        <p:attrNameLst>
                                          <p:attrName>r</p:attrName>
                                        </p:attrNameLst>
                                      </p:cBhvr>
                                    </p:animRot>
                                    <p:animRot by="1500000">
                                      <p:cBhvr>
                                        <p:cTn id="42" dur="125" fill="hold">
                                          <p:stCondLst>
                                            <p:cond delay="375"/>
                                          </p:stCondLst>
                                        </p:cTn>
                                        <p:tgtEl>
                                          <p:spTgt spid="10"/>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34" presetClass="emph" presetSubtype="0" fill="hold" grpId="0" nodeType="clickEffect">
                                  <p:stCondLst>
                                    <p:cond delay="0"/>
                                  </p:stCondLst>
                                  <p:iterate type="lt">
                                    <p:tmPct val="10000"/>
                                  </p:iterate>
                                  <p:childTnLst>
                                    <p:animMotion origin="layout" path="M 0.0 0.0 L 0.0 -0.07213" pathEditMode="relative" ptsTypes="">
                                      <p:cBhvr>
                                        <p:cTn id="46" dur="250" accel="50000" decel="50000" autoRev="1" fill="hold">
                                          <p:stCondLst>
                                            <p:cond delay="0"/>
                                          </p:stCondLst>
                                        </p:cTn>
                                        <p:tgtEl>
                                          <p:spTgt spid="11"/>
                                        </p:tgtEl>
                                        <p:attrNameLst>
                                          <p:attrName>ppt_x</p:attrName>
                                          <p:attrName>ppt_y</p:attrName>
                                        </p:attrNameLst>
                                      </p:cBhvr>
                                    </p:animMotion>
                                    <p:animRot by="1500000">
                                      <p:cBhvr>
                                        <p:cTn id="47" dur="125" fill="hold">
                                          <p:stCondLst>
                                            <p:cond delay="0"/>
                                          </p:stCondLst>
                                        </p:cTn>
                                        <p:tgtEl>
                                          <p:spTgt spid="11"/>
                                        </p:tgtEl>
                                        <p:attrNameLst>
                                          <p:attrName>r</p:attrName>
                                        </p:attrNameLst>
                                      </p:cBhvr>
                                    </p:animRot>
                                    <p:animRot by="-1500000">
                                      <p:cBhvr>
                                        <p:cTn id="48" dur="125" fill="hold">
                                          <p:stCondLst>
                                            <p:cond delay="125"/>
                                          </p:stCondLst>
                                        </p:cTn>
                                        <p:tgtEl>
                                          <p:spTgt spid="11"/>
                                        </p:tgtEl>
                                        <p:attrNameLst>
                                          <p:attrName>r</p:attrName>
                                        </p:attrNameLst>
                                      </p:cBhvr>
                                    </p:animRot>
                                    <p:animRot by="-1500000">
                                      <p:cBhvr>
                                        <p:cTn id="49" dur="125" fill="hold">
                                          <p:stCondLst>
                                            <p:cond delay="250"/>
                                          </p:stCondLst>
                                        </p:cTn>
                                        <p:tgtEl>
                                          <p:spTgt spid="11"/>
                                        </p:tgtEl>
                                        <p:attrNameLst>
                                          <p:attrName>r</p:attrName>
                                        </p:attrNameLst>
                                      </p:cBhvr>
                                    </p:animRot>
                                    <p:animRot by="1500000">
                                      <p:cBhvr>
                                        <p:cTn id="50" dur="125" fill="hold">
                                          <p:stCondLst>
                                            <p:cond delay="375"/>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PHƯƠNG HƯỚNG HOẠT ĐỘNG NĂM 2019 - 2020</a:t>
            </a:r>
          </a:p>
        </p:txBody>
      </p:sp>
      <p:sp>
        <p:nvSpPr>
          <p:cNvPr id="3" name="Subtitle 2"/>
          <p:cNvSpPr>
            <a:spLocks noGrp="1"/>
          </p:cNvSpPr>
          <p:nvPr>
            <p:ph type="subTitle" idx="1"/>
          </p:nvPr>
        </p:nvSpPr>
        <p:spPr>
          <a:xfrm>
            <a:off x="457200" y="892628"/>
            <a:ext cx="8186057" cy="5249987"/>
          </a:xfrm>
        </p:spPr>
        <p:txBody>
          <a:bodyPr>
            <a:normAutofit/>
          </a:bodyPr>
          <a:lstStyle/>
          <a:p>
            <a:pPr algn="l"/>
            <a:r>
              <a:rPr lang="vi-VN" sz="2200" b="1" smtClean="0">
                <a:solidFill>
                  <a:srgbClr val="002060"/>
                </a:solidFill>
                <a:latin typeface="+mj-lt"/>
              </a:rPr>
              <a:t>PHƯƠNG HƯỚNG HOẠT ĐỘNG</a:t>
            </a:r>
            <a:endParaRPr lang="en-US" sz="2200" b="1" smtClean="0">
              <a:solidFill>
                <a:srgbClr val="002060"/>
              </a:solidFill>
              <a:latin typeface="+mj-lt"/>
            </a:endParaRPr>
          </a:p>
          <a:p>
            <a:pPr algn="just">
              <a:lnSpc>
                <a:spcPct val="100000"/>
              </a:lnSpc>
            </a:pPr>
            <a:r>
              <a:rPr lang="vi-VN" sz="1800" smtClean="0">
                <a:solidFill>
                  <a:schemeClr val="accent4">
                    <a:lumMod val="50000"/>
                  </a:schemeClr>
                </a:solidFill>
                <a:latin typeface="+mj-lt"/>
              </a:rPr>
              <a:t>Với vai trò, trách nhiệm, quyền hạn và nghĩa vụ của Ban TTND là giám sát nhằm đảm bảo kỷ cương, nguyên tắc trong nhà trường và bảo vệ quyền lợi của CB-GV-NV, bên cạnh đó cũng tạo điều kiện cho các tổ chức, đơn vị trong nhà trường hoàn thành tốt nhiệm vụ năm học và giữ vững các thành tích đã đạt được, Ban TTND dự thảo kế hoạch hoạt động cho năm học 2019-2020 như sau:</a:t>
            </a:r>
          </a:p>
          <a:p>
            <a:pPr marL="742950" lvl="1" indent="-285750" algn="just">
              <a:lnSpc>
                <a:spcPct val="100000"/>
              </a:lnSpc>
              <a:buFont typeface="Arial" panose="020B0604020202020204" pitchFamily="34" charset="0"/>
              <a:buChar char="•"/>
            </a:pPr>
            <a:r>
              <a:rPr lang="vi-VN" sz="1800" smtClean="0">
                <a:solidFill>
                  <a:schemeClr val="accent4">
                    <a:lumMod val="50000"/>
                  </a:schemeClr>
                </a:solidFill>
                <a:latin typeface="+mj-lt"/>
              </a:rPr>
              <a:t>Giám sát việc thực hiện chủ trương, chính sách của Đảng, pháp luật của Nhà nước;</a:t>
            </a:r>
          </a:p>
          <a:p>
            <a:pPr marL="742950" lvl="1" indent="-285750" algn="just">
              <a:lnSpc>
                <a:spcPct val="100000"/>
              </a:lnSpc>
              <a:buFont typeface="Arial" panose="020B0604020202020204" pitchFamily="34" charset="0"/>
              <a:buChar char="•"/>
            </a:pPr>
            <a:r>
              <a:rPr lang="vi-VN" sz="1800" smtClean="0">
                <a:solidFill>
                  <a:schemeClr val="accent4">
                    <a:lumMod val="50000"/>
                  </a:schemeClr>
                </a:solidFill>
                <a:latin typeface="+mj-lt"/>
              </a:rPr>
              <a:t>Giám sát việc thu chi tài chính của nhà trường theo quy định; Giám sát việc mua sắm, sử dụng và bảo quản trang thiết bị của nhà trường;</a:t>
            </a:r>
          </a:p>
          <a:p>
            <a:pPr marL="742950" lvl="1" indent="-285750" algn="just">
              <a:lnSpc>
                <a:spcPct val="100000"/>
              </a:lnSpc>
              <a:buFont typeface="Arial" panose="020B0604020202020204" pitchFamily="34" charset="0"/>
              <a:buChar char="•"/>
            </a:pPr>
            <a:r>
              <a:rPr lang="vi-VN" sz="1800" smtClean="0">
                <a:solidFill>
                  <a:schemeClr val="accent4">
                    <a:lumMod val="50000"/>
                  </a:schemeClr>
                </a:solidFill>
                <a:latin typeface="+mj-lt"/>
              </a:rPr>
              <a:t>Giám sát việc thực hiện nội quy, quy chế làm việc trong nhà trường;</a:t>
            </a:r>
          </a:p>
          <a:p>
            <a:pPr marL="742950" lvl="1" indent="-285750" algn="just">
              <a:lnSpc>
                <a:spcPct val="100000"/>
              </a:lnSpc>
              <a:buFont typeface="Arial" panose="020B0604020202020204" pitchFamily="34" charset="0"/>
              <a:buChar char="•"/>
            </a:pPr>
            <a:r>
              <a:rPr lang="vi-VN" sz="1800" smtClean="0">
                <a:solidFill>
                  <a:schemeClr val="accent4">
                    <a:lumMod val="50000"/>
                  </a:schemeClr>
                </a:solidFill>
                <a:latin typeface="+mj-lt"/>
              </a:rPr>
              <a:t>Lắng nghe, tìm hiểu và tiếp nhận các ý kiến đóng góp của CB-GV-NV về các hoạt động trong nhà trường để kịp thời phản ánh đến BCHCĐ trường biết và đề xuất đến Ban lãnh đạo trường xem xét, giải quyết;</a:t>
            </a:r>
          </a:p>
          <a:p>
            <a:pPr marL="742950" lvl="1" indent="-285750" algn="just">
              <a:lnSpc>
                <a:spcPct val="100000"/>
              </a:lnSpc>
              <a:buFont typeface="Arial" panose="020B0604020202020204" pitchFamily="34" charset="0"/>
              <a:buChar char="•"/>
            </a:pPr>
            <a:r>
              <a:rPr lang="vi-VN" sz="1800" smtClean="0">
                <a:solidFill>
                  <a:schemeClr val="accent4">
                    <a:lumMod val="50000"/>
                  </a:schemeClr>
                </a:solidFill>
                <a:latin typeface="+mj-lt"/>
              </a:rPr>
              <a:t>Giám sát các chỉ tiêu đã được Hội nghị CB,CC,VC năm học 2019 - 2020 thông qua</a:t>
            </a:r>
          </a:p>
          <a:p>
            <a:pPr algn="l"/>
            <a:endParaRPr lang="en-US" sz="2200">
              <a:solidFill>
                <a:srgbClr val="C00000"/>
              </a:solidFill>
              <a:latin typeface="+mj-lt"/>
            </a:endParaRPr>
          </a:p>
        </p:txBody>
      </p:sp>
    </p:spTree>
    <p:extLst>
      <p:ext uri="{BB962C8B-B14F-4D97-AF65-F5344CB8AC3E}">
        <p14:creationId xmlns:p14="http://schemas.microsoft.com/office/powerpoint/2010/main" val="19302927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down)">
                                      <p:cBhvr>
                                        <p:cTn id="24" dur="500"/>
                                        <p:tgtEl>
                                          <p:spTgt spid="3">
                                            <p:txEl>
                                              <p:pRg st="5" end="5"/>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down)">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PHƯƠNG HƯỚNG HOẠT ĐỘNG NĂM 2019 - 2020</a:t>
            </a:r>
          </a:p>
        </p:txBody>
      </p:sp>
      <p:sp>
        <p:nvSpPr>
          <p:cNvPr id="3" name="Subtitle 2"/>
          <p:cNvSpPr>
            <a:spLocks noGrp="1"/>
          </p:cNvSpPr>
          <p:nvPr>
            <p:ph type="subTitle" idx="1"/>
          </p:nvPr>
        </p:nvSpPr>
        <p:spPr>
          <a:xfrm>
            <a:off x="457200" y="892628"/>
            <a:ext cx="8186057" cy="5249987"/>
          </a:xfrm>
        </p:spPr>
        <p:txBody>
          <a:bodyPr>
            <a:normAutofit/>
          </a:bodyPr>
          <a:lstStyle/>
          <a:p>
            <a:pPr algn="l"/>
            <a:r>
              <a:rPr lang="vi-VN" sz="2200" b="1" smtClean="0">
                <a:solidFill>
                  <a:srgbClr val="002060"/>
                </a:solidFill>
                <a:latin typeface="+mj-lt"/>
              </a:rPr>
              <a:t>GIẢI PHÁP THỰC HIỆN</a:t>
            </a:r>
            <a:endParaRPr lang="en-US" sz="2200" b="1" smtClean="0">
              <a:solidFill>
                <a:srgbClr val="002060"/>
              </a:solidFill>
              <a:latin typeface="+mj-lt"/>
            </a:endParaRPr>
          </a:p>
          <a:p>
            <a:pPr marL="285750" indent="-285750" algn="just">
              <a:lnSpc>
                <a:spcPct val="100000"/>
              </a:lnSpc>
              <a:buFont typeface="Arial" panose="020B0604020202020204" pitchFamily="34" charset="0"/>
              <a:buChar char="•"/>
            </a:pPr>
            <a:r>
              <a:rPr lang="vi-VN" sz="1800" smtClean="0">
                <a:solidFill>
                  <a:schemeClr val="accent4">
                    <a:lumMod val="50000"/>
                  </a:schemeClr>
                </a:solidFill>
                <a:latin typeface="+mj-lt"/>
              </a:rPr>
              <a:t>Ban </a:t>
            </a:r>
            <a:r>
              <a:rPr lang="vi-VN" sz="1800">
                <a:solidFill>
                  <a:schemeClr val="accent4">
                    <a:lumMod val="50000"/>
                  </a:schemeClr>
                </a:solidFill>
                <a:latin typeface="+mj-lt"/>
              </a:rPr>
              <a:t>TTND hoạt động theo nguyên tắc công khai, dân chủ, khách quan và kịp thời đúng theo quy định.</a:t>
            </a:r>
          </a:p>
          <a:p>
            <a:pPr marL="285750" indent="-285750" algn="just">
              <a:lnSpc>
                <a:spcPct val="100000"/>
              </a:lnSpc>
              <a:buFont typeface="Arial" panose="020B0604020202020204" pitchFamily="34" charset="0"/>
              <a:buChar char="•"/>
            </a:pPr>
            <a:r>
              <a:rPr lang="vi-VN" sz="1800" smtClean="0">
                <a:solidFill>
                  <a:schemeClr val="accent4">
                    <a:lumMod val="50000"/>
                  </a:schemeClr>
                </a:solidFill>
                <a:latin typeface="+mj-lt"/>
              </a:rPr>
              <a:t>Ban </a:t>
            </a:r>
            <a:r>
              <a:rPr lang="vi-VN" sz="1800">
                <a:solidFill>
                  <a:schemeClr val="accent4">
                    <a:lumMod val="50000"/>
                  </a:schemeClr>
                </a:solidFill>
                <a:latin typeface="+mj-lt"/>
              </a:rPr>
              <a:t>TTND có kế hoạch làm việc rõ ràng, phân công trách nhiệm cụ thể cho từng thành viên để hoạt động. Họp định kỳ từng quý để tổng kết nhiệm vụ và triển trai công tác cho quý sau.</a:t>
            </a:r>
          </a:p>
          <a:p>
            <a:pPr marL="285750" indent="-285750" algn="just">
              <a:lnSpc>
                <a:spcPct val="100000"/>
              </a:lnSpc>
              <a:buFont typeface="Arial" panose="020B0604020202020204" pitchFamily="34" charset="0"/>
              <a:buChar char="•"/>
            </a:pPr>
            <a:r>
              <a:rPr lang="vi-VN" sz="1800" smtClean="0">
                <a:solidFill>
                  <a:schemeClr val="accent4">
                    <a:lumMod val="50000"/>
                  </a:schemeClr>
                </a:solidFill>
                <a:latin typeface="+mj-lt"/>
              </a:rPr>
              <a:t>Tiếp </a:t>
            </a:r>
            <a:r>
              <a:rPr lang="vi-VN" sz="1800">
                <a:solidFill>
                  <a:schemeClr val="accent4">
                    <a:lumMod val="50000"/>
                  </a:schemeClr>
                </a:solidFill>
                <a:latin typeface="+mj-lt"/>
              </a:rPr>
              <a:t>nhận các ý kiến phản ánh của CB-GV-NV. Chủ động trong việc giám sát các hoạt động trong nhà trường dưới sự chỉ đạo của BCH Công đoàn trường.</a:t>
            </a:r>
          </a:p>
          <a:p>
            <a:pPr marL="285750" indent="-285750" algn="just">
              <a:lnSpc>
                <a:spcPct val="100000"/>
              </a:lnSpc>
              <a:buFont typeface="Arial" panose="020B0604020202020204" pitchFamily="34" charset="0"/>
              <a:buChar char="•"/>
            </a:pPr>
            <a:r>
              <a:rPr lang="vi-VN" sz="1800" smtClean="0">
                <a:solidFill>
                  <a:schemeClr val="accent4">
                    <a:lumMod val="50000"/>
                  </a:schemeClr>
                </a:solidFill>
                <a:latin typeface="+mj-lt"/>
              </a:rPr>
              <a:t>Các </a:t>
            </a:r>
            <a:r>
              <a:rPr lang="vi-VN" sz="1800">
                <a:solidFill>
                  <a:schemeClr val="accent4">
                    <a:lumMod val="50000"/>
                  </a:schemeClr>
                </a:solidFill>
                <a:latin typeface="+mj-lt"/>
              </a:rPr>
              <a:t>thành viên Ban TTND thường xuyên cập nhật thông tin, nắm vững các văn bản Nhà nước có liên quan đến nội dung cần giám sát nhằm giúp cho công tác giám sát, kiến nghị có hiệu quả.</a:t>
            </a:r>
          </a:p>
          <a:p>
            <a:pPr marL="285750" indent="-285750" algn="just">
              <a:lnSpc>
                <a:spcPct val="100000"/>
              </a:lnSpc>
              <a:buFont typeface="Arial" panose="020B0604020202020204" pitchFamily="34" charset="0"/>
              <a:buChar char="•"/>
            </a:pPr>
            <a:r>
              <a:rPr lang="vi-VN" sz="1800" smtClean="0">
                <a:solidFill>
                  <a:schemeClr val="accent4">
                    <a:lumMod val="50000"/>
                  </a:schemeClr>
                </a:solidFill>
                <a:latin typeface="+mj-lt"/>
              </a:rPr>
              <a:t>Luôn </a:t>
            </a:r>
            <a:r>
              <a:rPr lang="vi-VN" sz="1800">
                <a:solidFill>
                  <a:schemeClr val="accent4">
                    <a:lumMod val="50000"/>
                  </a:schemeClr>
                </a:solidFill>
                <a:latin typeface="+mj-lt"/>
              </a:rPr>
              <a:t>luôn lắng nghe tâm tư, nguyện vọng của người lao động và tham mưu cho các cấp quản lý có hướng giải quyết kịp thời, không để xảy ra hiện tượng làm sai, làm trái với qui định… </a:t>
            </a:r>
          </a:p>
          <a:p>
            <a:pPr algn="l"/>
            <a:endParaRPr lang="en-US" sz="2200">
              <a:solidFill>
                <a:srgbClr val="C00000"/>
              </a:solidFill>
              <a:latin typeface="+mj-lt"/>
            </a:endParaRPr>
          </a:p>
        </p:txBody>
      </p:sp>
    </p:spTree>
    <p:extLst>
      <p:ext uri="{BB962C8B-B14F-4D97-AF65-F5344CB8AC3E}">
        <p14:creationId xmlns:p14="http://schemas.microsoft.com/office/powerpoint/2010/main" val="376631525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5" dur="500"/>
                                        <p:tgtEl>
                                          <p:spTgt spid="3">
                                            <p:txEl>
                                              <p:pRg st="2" end="2"/>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8" dur="500"/>
                                        <p:tgtEl>
                                          <p:spTgt spid="3">
                                            <p:txEl>
                                              <p:pRg st="3" end="3"/>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1" dur="500"/>
                                        <p:tgtEl>
                                          <p:spTgt spid="3">
                                            <p:txEl>
                                              <p:pRg st="4" end="4"/>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TotalTime>
  <Words>530</Words>
  <Application>Microsoft Office PowerPoint</Application>
  <PresentationFormat>On-screen Show (4:3)</PresentationFormat>
  <Paragraphs>24</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Calibri</vt:lpstr>
      <vt:lpstr>Calibri Light</vt:lpstr>
      <vt:lpstr>Tahoma</vt:lpstr>
      <vt:lpstr>Times New Roman</vt:lpstr>
      <vt:lpstr>UTM Futura Extra</vt:lpstr>
      <vt:lpstr>Office Theme</vt:lpstr>
      <vt:lpstr>PowerPoint Presentation</vt:lpstr>
      <vt:lpstr>BÁO CÁO KẾT QUẢ HOẠT ĐỘNG NĂM 2018 - 2019</vt:lpstr>
      <vt:lpstr>PHƯƠNG HƯỚNG HOẠT ĐỘNG NĂM 2019 - 2020</vt:lpstr>
      <vt:lpstr>PHƯƠNG HƯỚNG HOẠT ĐỘNG NĂM 2019 - 2020</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16</cp:revision>
  <dcterms:created xsi:type="dcterms:W3CDTF">2019-10-21T11:40:50Z</dcterms:created>
  <dcterms:modified xsi:type="dcterms:W3CDTF">2019-10-22T03:54:44Z</dcterms:modified>
</cp:coreProperties>
</file>